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8" r:id="rId1"/>
  </p:sldMasterIdLst>
  <p:notesMasterIdLst>
    <p:notesMasterId r:id="rId11"/>
  </p:notesMasterIdLst>
  <p:sldIdLst>
    <p:sldId id="256" r:id="rId2"/>
    <p:sldId id="258" r:id="rId3"/>
    <p:sldId id="257"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4DCBE7-067B-4D2D-8EA6-2ACE58820B10}" type="doc">
      <dgm:prSet loTypeId="urn:microsoft.com/office/officeart/2009/3/layout/IncreasingArrowsProcess" loCatId="process" qsTypeId="urn:microsoft.com/office/officeart/2005/8/quickstyle/simple1" qsCatId="simple" csTypeId="urn:microsoft.com/office/officeart/2005/8/colors/accent3_2" csCatId="accent3" phldr="1"/>
      <dgm:spPr/>
      <dgm:t>
        <a:bodyPr/>
        <a:lstStyle/>
        <a:p>
          <a:endParaRPr lang="en-US"/>
        </a:p>
      </dgm:t>
    </dgm:pt>
    <dgm:pt modelId="{94AEAA6C-85FD-4ED4-9651-6FD023CAF427}">
      <dgm:prSet phldrT="[Text]"/>
      <dgm:spPr/>
      <dgm:t>
        <a:bodyPr/>
        <a:lstStyle/>
        <a:p>
          <a:r>
            <a:rPr lang="en-US" b="1" dirty="0">
              <a:solidFill>
                <a:schemeClr val="tx1"/>
              </a:solidFill>
            </a:rPr>
            <a:t>RPI Script</a:t>
          </a:r>
        </a:p>
      </dgm:t>
    </dgm:pt>
    <dgm:pt modelId="{D4AACC51-62F3-433D-83DB-7FDCFA55215A}" type="parTrans" cxnId="{BCAC9C76-8132-4D3B-B787-873E7B957D43}">
      <dgm:prSet/>
      <dgm:spPr/>
      <dgm:t>
        <a:bodyPr/>
        <a:lstStyle/>
        <a:p>
          <a:endParaRPr lang="en-US"/>
        </a:p>
      </dgm:t>
    </dgm:pt>
    <dgm:pt modelId="{D1DD53CF-F906-44AC-B312-178E37422EA1}" type="sibTrans" cxnId="{BCAC9C76-8132-4D3B-B787-873E7B957D43}">
      <dgm:prSet/>
      <dgm:spPr/>
      <dgm:t>
        <a:bodyPr/>
        <a:lstStyle/>
        <a:p>
          <a:endParaRPr lang="en-US"/>
        </a:p>
      </dgm:t>
    </dgm:pt>
    <dgm:pt modelId="{88A94EE8-E8EC-4D49-AAA6-83510F3CB45A}">
      <dgm:prSet phldrT="[Text]"/>
      <dgm:spPr/>
      <dgm:t>
        <a:bodyPr/>
        <a:lstStyle/>
        <a:p>
          <a:r>
            <a:rPr lang="en-US" dirty="0"/>
            <a:t>RPI would host a video to the server which is hosted through the RPI on the local network and the phone access this server if its in the local network</a:t>
          </a:r>
        </a:p>
      </dgm:t>
    </dgm:pt>
    <dgm:pt modelId="{4A98A55D-EC09-468C-B237-69D19A7A7C0D}" type="parTrans" cxnId="{C8796FDB-C3A0-4B6D-B720-A348EBC47806}">
      <dgm:prSet/>
      <dgm:spPr/>
      <dgm:t>
        <a:bodyPr/>
        <a:lstStyle/>
        <a:p>
          <a:endParaRPr lang="en-US"/>
        </a:p>
      </dgm:t>
    </dgm:pt>
    <dgm:pt modelId="{50D74730-1B6F-4E61-AE3A-82550AA34825}" type="sibTrans" cxnId="{C8796FDB-C3A0-4B6D-B720-A348EBC47806}">
      <dgm:prSet/>
      <dgm:spPr/>
      <dgm:t>
        <a:bodyPr/>
        <a:lstStyle/>
        <a:p>
          <a:endParaRPr lang="en-US"/>
        </a:p>
      </dgm:t>
    </dgm:pt>
    <dgm:pt modelId="{6E6BDA2F-973B-4C62-B7A9-379583A00897}">
      <dgm:prSet phldrT="[Text]"/>
      <dgm:spPr/>
      <dgm:t>
        <a:bodyPr/>
        <a:lstStyle/>
        <a:p>
          <a:r>
            <a:rPr lang="en-US" b="1" dirty="0"/>
            <a:t>Socket Script</a:t>
          </a:r>
        </a:p>
      </dgm:t>
    </dgm:pt>
    <dgm:pt modelId="{FB9EFE1D-0AA9-4909-B7F3-93AC0A99404B}" type="parTrans" cxnId="{06D185A3-932B-440A-9BA8-4A0B45997F33}">
      <dgm:prSet/>
      <dgm:spPr/>
      <dgm:t>
        <a:bodyPr/>
        <a:lstStyle/>
        <a:p>
          <a:endParaRPr lang="en-US"/>
        </a:p>
      </dgm:t>
    </dgm:pt>
    <dgm:pt modelId="{F7BE0CCB-FFB9-43BD-BB24-79BC265B0141}" type="sibTrans" cxnId="{06D185A3-932B-440A-9BA8-4A0B45997F33}">
      <dgm:prSet/>
      <dgm:spPr/>
      <dgm:t>
        <a:bodyPr/>
        <a:lstStyle/>
        <a:p>
          <a:endParaRPr lang="en-US"/>
        </a:p>
      </dgm:t>
    </dgm:pt>
    <dgm:pt modelId="{26182473-2EB0-4B4B-A29F-85CC1FB27B97}">
      <dgm:prSet phldrT="[Text]"/>
      <dgm:spPr/>
      <dgm:t>
        <a:bodyPr/>
        <a:lstStyle/>
        <a:p>
          <a:r>
            <a:rPr lang="en-US" dirty="0"/>
            <a:t>This part will allow us to get the gyro data from the phone using a socket connection which will then be used to control the tilt of the bot according to user’s tilt</a:t>
          </a:r>
        </a:p>
      </dgm:t>
    </dgm:pt>
    <dgm:pt modelId="{AAE05DE3-2A06-4440-B978-9CB69E151AE7}" type="parTrans" cxnId="{7876563C-4C3C-46B1-8F10-E1A0A5820CB7}">
      <dgm:prSet/>
      <dgm:spPr/>
      <dgm:t>
        <a:bodyPr/>
        <a:lstStyle/>
        <a:p>
          <a:endParaRPr lang="en-US"/>
        </a:p>
      </dgm:t>
    </dgm:pt>
    <dgm:pt modelId="{B3B8A120-B56A-4F01-94C5-616D5F341603}" type="sibTrans" cxnId="{7876563C-4C3C-46B1-8F10-E1A0A5820CB7}">
      <dgm:prSet/>
      <dgm:spPr/>
      <dgm:t>
        <a:bodyPr/>
        <a:lstStyle/>
        <a:p>
          <a:endParaRPr lang="en-US"/>
        </a:p>
      </dgm:t>
    </dgm:pt>
    <dgm:pt modelId="{B459938B-B36C-48FC-92A5-A9DBA7B11D9E}">
      <dgm:prSet phldrT="[Text]"/>
      <dgm:spPr/>
      <dgm:t>
        <a:bodyPr/>
        <a:lstStyle/>
        <a:p>
          <a:r>
            <a:rPr lang="en-US" b="1" dirty="0"/>
            <a:t>Controller Script</a:t>
          </a:r>
        </a:p>
      </dgm:t>
    </dgm:pt>
    <dgm:pt modelId="{59F57D8D-B56E-4DFD-8C13-6F63C2558799}" type="parTrans" cxnId="{83633255-1B17-4D0C-9F67-CB379F270D91}">
      <dgm:prSet/>
      <dgm:spPr/>
      <dgm:t>
        <a:bodyPr/>
        <a:lstStyle/>
        <a:p>
          <a:endParaRPr lang="en-US"/>
        </a:p>
      </dgm:t>
    </dgm:pt>
    <dgm:pt modelId="{4FF96522-C135-40D8-BBC0-B62575B81687}" type="sibTrans" cxnId="{83633255-1B17-4D0C-9F67-CB379F270D91}">
      <dgm:prSet/>
      <dgm:spPr/>
      <dgm:t>
        <a:bodyPr/>
        <a:lstStyle/>
        <a:p>
          <a:endParaRPr lang="en-US"/>
        </a:p>
      </dgm:t>
    </dgm:pt>
    <dgm:pt modelId="{3E384F7C-B007-4021-B38D-86A43F0ED72E}">
      <dgm:prSet phldrT="[Text]"/>
      <dgm:spPr/>
      <dgm:t>
        <a:bodyPr/>
        <a:lstStyle/>
        <a:p>
          <a:r>
            <a:rPr lang="en-US" dirty="0"/>
            <a:t>This part controls the bot for example forward or backwards depending on the user who can see the surrounding.</a:t>
          </a:r>
        </a:p>
      </dgm:t>
    </dgm:pt>
    <dgm:pt modelId="{1F0442A9-0666-43B1-B384-C6CFF1376FB0}" type="parTrans" cxnId="{C238C025-2B92-4E78-9A61-C92DAE0523AD}">
      <dgm:prSet/>
      <dgm:spPr/>
      <dgm:t>
        <a:bodyPr/>
        <a:lstStyle/>
        <a:p>
          <a:endParaRPr lang="en-US"/>
        </a:p>
      </dgm:t>
    </dgm:pt>
    <dgm:pt modelId="{953C619C-6F65-4F08-9EA6-5ED2267B66F3}" type="sibTrans" cxnId="{C238C025-2B92-4E78-9A61-C92DAE0523AD}">
      <dgm:prSet/>
      <dgm:spPr/>
      <dgm:t>
        <a:bodyPr/>
        <a:lstStyle/>
        <a:p>
          <a:endParaRPr lang="en-US"/>
        </a:p>
      </dgm:t>
    </dgm:pt>
    <dgm:pt modelId="{C3915530-5AB5-485A-A140-B83A907B5A3D}" type="pres">
      <dgm:prSet presAssocID="{A84DCBE7-067B-4D2D-8EA6-2ACE58820B10}" presName="Name0" presStyleCnt="0">
        <dgm:presLayoutVars>
          <dgm:chMax val="5"/>
          <dgm:chPref val="5"/>
          <dgm:dir/>
          <dgm:animLvl val="lvl"/>
        </dgm:presLayoutVars>
      </dgm:prSet>
      <dgm:spPr/>
    </dgm:pt>
    <dgm:pt modelId="{C459D4BA-514A-44DA-AF95-4A73EDF41BAB}" type="pres">
      <dgm:prSet presAssocID="{94AEAA6C-85FD-4ED4-9651-6FD023CAF427}" presName="parentText1" presStyleLbl="node1" presStyleIdx="0" presStyleCnt="3" custLinFactNeighborX="-12819">
        <dgm:presLayoutVars>
          <dgm:chMax/>
          <dgm:chPref val="3"/>
          <dgm:bulletEnabled val="1"/>
        </dgm:presLayoutVars>
      </dgm:prSet>
      <dgm:spPr/>
    </dgm:pt>
    <dgm:pt modelId="{68BF7C6F-AD9A-4411-92DD-5C6EB5D3DBCD}" type="pres">
      <dgm:prSet presAssocID="{94AEAA6C-85FD-4ED4-9651-6FD023CAF427}" presName="childText1" presStyleLbl="solidAlignAcc1" presStyleIdx="0" presStyleCnt="3">
        <dgm:presLayoutVars>
          <dgm:chMax val="0"/>
          <dgm:chPref val="0"/>
          <dgm:bulletEnabled val="1"/>
        </dgm:presLayoutVars>
      </dgm:prSet>
      <dgm:spPr/>
    </dgm:pt>
    <dgm:pt modelId="{0548CEA1-F400-4163-A4C2-85213D99516B}" type="pres">
      <dgm:prSet presAssocID="{6E6BDA2F-973B-4C62-B7A9-379583A00897}" presName="parentText2" presStyleLbl="node1" presStyleIdx="1" presStyleCnt="3">
        <dgm:presLayoutVars>
          <dgm:chMax/>
          <dgm:chPref val="3"/>
          <dgm:bulletEnabled val="1"/>
        </dgm:presLayoutVars>
      </dgm:prSet>
      <dgm:spPr/>
    </dgm:pt>
    <dgm:pt modelId="{087070D9-1CC0-4270-BA4F-026EDE0D0B25}" type="pres">
      <dgm:prSet presAssocID="{6E6BDA2F-973B-4C62-B7A9-379583A00897}" presName="childText2" presStyleLbl="solidAlignAcc1" presStyleIdx="1" presStyleCnt="3">
        <dgm:presLayoutVars>
          <dgm:chMax val="0"/>
          <dgm:chPref val="0"/>
          <dgm:bulletEnabled val="1"/>
        </dgm:presLayoutVars>
      </dgm:prSet>
      <dgm:spPr/>
    </dgm:pt>
    <dgm:pt modelId="{AD76A66D-FE1F-4AD4-ABAF-3F3FCDEAB62E}" type="pres">
      <dgm:prSet presAssocID="{B459938B-B36C-48FC-92A5-A9DBA7B11D9E}" presName="parentText3" presStyleLbl="node1" presStyleIdx="2" presStyleCnt="3">
        <dgm:presLayoutVars>
          <dgm:chMax/>
          <dgm:chPref val="3"/>
          <dgm:bulletEnabled val="1"/>
        </dgm:presLayoutVars>
      </dgm:prSet>
      <dgm:spPr/>
    </dgm:pt>
    <dgm:pt modelId="{C5FFF6F4-90B5-4536-B3C9-AFCAFE3D3080}" type="pres">
      <dgm:prSet presAssocID="{B459938B-B36C-48FC-92A5-A9DBA7B11D9E}" presName="childText3" presStyleLbl="solidAlignAcc1" presStyleIdx="2" presStyleCnt="3">
        <dgm:presLayoutVars>
          <dgm:chMax val="0"/>
          <dgm:chPref val="0"/>
          <dgm:bulletEnabled val="1"/>
        </dgm:presLayoutVars>
      </dgm:prSet>
      <dgm:spPr/>
    </dgm:pt>
  </dgm:ptLst>
  <dgm:cxnLst>
    <dgm:cxn modelId="{C238C025-2B92-4E78-9A61-C92DAE0523AD}" srcId="{B459938B-B36C-48FC-92A5-A9DBA7B11D9E}" destId="{3E384F7C-B007-4021-B38D-86A43F0ED72E}" srcOrd="0" destOrd="0" parTransId="{1F0442A9-0666-43B1-B384-C6CFF1376FB0}" sibTransId="{953C619C-6F65-4F08-9EA6-5ED2267B66F3}"/>
    <dgm:cxn modelId="{59FDAF34-D58C-4819-A336-CAFB187E858B}" type="presOf" srcId="{94AEAA6C-85FD-4ED4-9651-6FD023CAF427}" destId="{C459D4BA-514A-44DA-AF95-4A73EDF41BAB}" srcOrd="0" destOrd="0" presId="urn:microsoft.com/office/officeart/2009/3/layout/IncreasingArrowsProcess"/>
    <dgm:cxn modelId="{0AEE6935-6FB0-4FF2-8C2F-E7C7F6B1A6B7}" type="presOf" srcId="{88A94EE8-E8EC-4D49-AAA6-83510F3CB45A}" destId="{68BF7C6F-AD9A-4411-92DD-5C6EB5D3DBCD}" srcOrd="0" destOrd="0" presId="urn:microsoft.com/office/officeart/2009/3/layout/IncreasingArrowsProcess"/>
    <dgm:cxn modelId="{7876563C-4C3C-46B1-8F10-E1A0A5820CB7}" srcId="{6E6BDA2F-973B-4C62-B7A9-379583A00897}" destId="{26182473-2EB0-4B4B-A29F-85CC1FB27B97}" srcOrd="0" destOrd="0" parTransId="{AAE05DE3-2A06-4440-B978-9CB69E151AE7}" sibTransId="{B3B8A120-B56A-4F01-94C5-616D5F341603}"/>
    <dgm:cxn modelId="{D434735D-F7F3-44A6-A899-A20801EBC585}" type="presOf" srcId="{6E6BDA2F-973B-4C62-B7A9-379583A00897}" destId="{0548CEA1-F400-4163-A4C2-85213D99516B}" srcOrd="0" destOrd="0" presId="urn:microsoft.com/office/officeart/2009/3/layout/IncreasingArrowsProcess"/>
    <dgm:cxn modelId="{CA057A47-FD27-428F-B32E-7CEBD92FCA8B}" type="presOf" srcId="{B459938B-B36C-48FC-92A5-A9DBA7B11D9E}" destId="{AD76A66D-FE1F-4AD4-ABAF-3F3FCDEAB62E}" srcOrd="0" destOrd="0" presId="urn:microsoft.com/office/officeart/2009/3/layout/IncreasingArrowsProcess"/>
    <dgm:cxn modelId="{49AA0075-A1A0-4FC0-8F83-08B47DB6A3DE}" type="presOf" srcId="{26182473-2EB0-4B4B-A29F-85CC1FB27B97}" destId="{087070D9-1CC0-4270-BA4F-026EDE0D0B25}" srcOrd="0" destOrd="0" presId="urn:microsoft.com/office/officeart/2009/3/layout/IncreasingArrowsProcess"/>
    <dgm:cxn modelId="{83633255-1B17-4D0C-9F67-CB379F270D91}" srcId="{A84DCBE7-067B-4D2D-8EA6-2ACE58820B10}" destId="{B459938B-B36C-48FC-92A5-A9DBA7B11D9E}" srcOrd="2" destOrd="0" parTransId="{59F57D8D-B56E-4DFD-8C13-6F63C2558799}" sibTransId="{4FF96522-C135-40D8-BBC0-B62575B81687}"/>
    <dgm:cxn modelId="{BCAC9C76-8132-4D3B-B787-873E7B957D43}" srcId="{A84DCBE7-067B-4D2D-8EA6-2ACE58820B10}" destId="{94AEAA6C-85FD-4ED4-9651-6FD023CAF427}" srcOrd="0" destOrd="0" parTransId="{D4AACC51-62F3-433D-83DB-7FDCFA55215A}" sibTransId="{D1DD53CF-F906-44AC-B312-178E37422EA1}"/>
    <dgm:cxn modelId="{22522082-BBA6-426C-AA24-1E0CF76A833B}" type="presOf" srcId="{A84DCBE7-067B-4D2D-8EA6-2ACE58820B10}" destId="{C3915530-5AB5-485A-A140-B83A907B5A3D}" srcOrd="0" destOrd="0" presId="urn:microsoft.com/office/officeart/2009/3/layout/IncreasingArrowsProcess"/>
    <dgm:cxn modelId="{7769779D-041E-4EC1-9A7D-E89AD998DD3B}" type="presOf" srcId="{3E384F7C-B007-4021-B38D-86A43F0ED72E}" destId="{C5FFF6F4-90B5-4536-B3C9-AFCAFE3D3080}" srcOrd="0" destOrd="0" presId="urn:microsoft.com/office/officeart/2009/3/layout/IncreasingArrowsProcess"/>
    <dgm:cxn modelId="{06D185A3-932B-440A-9BA8-4A0B45997F33}" srcId="{A84DCBE7-067B-4D2D-8EA6-2ACE58820B10}" destId="{6E6BDA2F-973B-4C62-B7A9-379583A00897}" srcOrd="1" destOrd="0" parTransId="{FB9EFE1D-0AA9-4909-B7F3-93AC0A99404B}" sibTransId="{F7BE0CCB-FFB9-43BD-BB24-79BC265B0141}"/>
    <dgm:cxn modelId="{C8796FDB-C3A0-4B6D-B720-A348EBC47806}" srcId="{94AEAA6C-85FD-4ED4-9651-6FD023CAF427}" destId="{88A94EE8-E8EC-4D49-AAA6-83510F3CB45A}" srcOrd="0" destOrd="0" parTransId="{4A98A55D-EC09-468C-B237-69D19A7A7C0D}" sibTransId="{50D74730-1B6F-4E61-AE3A-82550AA34825}"/>
    <dgm:cxn modelId="{3EC454B3-3F07-4DE1-A35D-3C27B6D688C2}" type="presParOf" srcId="{C3915530-5AB5-485A-A140-B83A907B5A3D}" destId="{C459D4BA-514A-44DA-AF95-4A73EDF41BAB}" srcOrd="0" destOrd="0" presId="urn:microsoft.com/office/officeart/2009/3/layout/IncreasingArrowsProcess"/>
    <dgm:cxn modelId="{FAB2746F-1409-4CEF-8143-8DD378408498}" type="presParOf" srcId="{C3915530-5AB5-485A-A140-B83A907B5A3D}" destId="{68BF7C6F-AD9A-4411-92DD-5C6EB5D3DBCD}" srcOrd="1" destOrd="0" presId="urn:microsoft.com/office/officeart/2009/3/layout/IncreasingArrowsProcess"/>
    <dgm:cxn modelId="{85EE3122-5680-4D61-ACD0-6C8045BB5619}" type="presParOf" srcId="{C3915530-5AB5-485A-A140-B83A907B5A3D}" destId="{0548CEA1-F400-4163-A4C2-85213D99516B}" srcOrd="2" destOrd="0" presId="urn:microsoft.com/office/officeart/2009/3/layout/IncreasingArrowsProcess"/>
    <dgm:cxn modelId="{1C83336F-2E9E-46F7-871D-16EE4BB851D5}" type="presParOf" srcId="{C3915530-5AB5-485A-A140-B83A907B5A3D}" destId="{087070D9-1CC0-4270-BA4F-026EDE0D0B25}" srcOrd="3" destOrd="0" presId="urn:microsoft.com/office/officeart/2009/3/layout/IncreasingArrowsProcess"/>
    <dgm:cxn modelId="{5F284068-41BD-4247-9DDE-094E10F46E8E}" type="presParOf" srcId="{C3915530-5AB5-485A-A140-B83A907B5A3D}" destId="{AD76A66D-FE1F-4AD4-ABAF-3F3FCDEAB62E}" srcOrd="4" destOrd="0" presId="urn:microsoft.com/office/officeart/2009/3/layout/IncreasingArrowsProcess"/>
    <dgm:cxn modelId="{6EEF65B7-DEFA-4C4F-9994-DD7962D7CF84}" type="presParOf" srcId="{C3915530-5AB5-485A-A140-B83A907B5A3D}" destId="{C5FFF6F4-90B5-4536-B3C9-AFCAFE3D3080}"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9D4BA-514A-44DA-AF95-4A73EDF41BAB}">
      <dsp:nvSpPr>
        <dsp:cNvPr id="0" name=""/>
        <dsp:cNvSpPr/>
      </dsp:nvSpPr>
      <dsp:spPr>
        <a:xfrm>
          <a:off x="0" y="932221"/>
          <a:ext cx="6612482" cy="963029"/>
        </a:xfrm>
        <a:prstGeom prst="rightArrow">
          <a:avLst>
            <a:gd name="adj1" fmla="val 50000"/>
            <a:gd name="adj2" fmla="val 5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52881"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rPr>
            <a:t>RPI Script</a:t>
          </a:r>
        </a:p>
      </dsp:txBody>
      <dsp:txXfrm>
        <a:off x="0" y="1172978"/>
        <a:ext cx="6371725" cy="481515"/>
      </dsp:txXfrm>
    </dsp:sp>
    <dsp:sp modelId="{68BF7C6F-AD9A-4411-92DD-5C6EB5D3DBCD}">
      <dsp:nvSpPr>
        <dsp:cNvPr id="0" name=""/>
        <dsp:cNvSpPr/>
      </dsp:nvSpPr>
      <dsp:spPr>
        <a:xfrm>
          <a:off x="0" y="1674856"/>
          <a:ext cx="2036644" cy="1855149"/>
        </a:xfrm>
        <a:prstGeom prst="rect">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RPI would host a video to the server which is hosted through the RPI on the local network and the phone access this server if its in the local network</a:t>
          </a:r>
        </a:p>
      </dsp:txBody>
      <dsp:txXfrm>
        <a:off x="0" y="1674856"/>
        <a:ext cx="2036644" cy="1855149"/>
      </dsp:txXfrm>
    </dsp:sp>
    <dsp:sp modelId="{0548CEA1-F400-4163-A4C2-85213D99516B}">
      <dsp:nvSpPr>
        <dsp:cNvPr id="0" name=""/>
        <dsp:cNvSpPr/>
      </dsp:nvSpPr>
      <dsp:spPr>
        <a:xfrm>
          <a:off x="2036644" y="1253231"/>
          <a:ext cx="4575837" cy="963029"/>
        </a:xfrm>
        <a:prstGeom prst="rightArrow">
          <a:avLst>
            <a:gd name="adj1" fmla="val 50000"/>
            <a:gd name="adj2" fmla="val 5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52881" numCol="1" spcCol="1270" anchor="ctr" anchorCtr="0">
          <a:noAutofit/>
        </a:bodyPr>
        <a:lstStyle/>
        <a:p>
          <a:pPr marL="0" lvl="0" indent="0" algn="l" defTabSz="800100">
            <a:lnSpc>
              <a:spcPct val="90000"/>
            </a:lnSpc>
            <a:spcBef>
              <a:spcPct val="0"/>
            </a:spcBef>
            <a:spcAft>
              <a:spcPct val="35000"/>
            </a:spcAft>
            <a:buNone/>
          </a:pPr>
          <a:r>
            <a:rPr lang="en-US" sz="1800" b="1" kern="1200" dirty="0"/>
            <a:t>Socket Script</a:t>
          </a:r>
        </a:p>
      </dsp:txBody>
      <dsp:txXfrm>
        <a:off x="2036644" y="1493988"/>
        <a:ext cx="4335080" cy="481515"/>
      </dsp:txXfrm>
    </dsp:sp>
    <dsp:sp modelId="{087070D9-1CC0-4270-BA4F-026EDE0D0B25}">
      <dsp:nvSpPr>
        <dsp:cNvPr id="0" name=""/>
        <dsp:cNvSpPr/>
      </dsp:nvSpPr>
      <dsp:spPr>
        <a:xfrm>
          <a:off x="2036644" y="1995866"/>
          <a:ext cx="2036644" cy="1855149"/>
        </a:xfrm>
        <a:prstGeom prst="rect">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This part will allow us to get the gyro data from the phone using a socket connection which will then be used to control the tilt of the bot according to user’s tilt</a:t>
          </a:r>
        </a:p>
      </dsp:txBody>
      <dsp:txXfrm>
        <a:off x="2036644" y="1995866"/>
        <a:ext cx="2036644" cy="1855149"/>
      </dsp:txXfrm>
    </dsp:sp>
    <dsp:sp modelId="{AD76A66D-FE1F-4AD4-ABAF-3F3FCDEAB62E}">
      <dsp:nvSpPr>
        <dsp:cNvPr id="0" name=""/>
        <dsp:cNvSpPr/>
      </dsp:nvSpPr>
      <dsp:spPr>
        <a:xfrm>
          <a:off x="4073288" y="1574241"/>
          <a:ext cx="2539193" cy="963029"/>
        </a:xfrm>
        <a:prstGeom prst="rightArrow">
          <a:avLst>
            <a:gd name="adj1" fmla="val 50000"/>
            <a:gd name="adj2" fmla="val 5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52881" numCol="1" spcCol="1270" anchor="ctr" anchorCtr="0">
          <a:noAutofit/>
        </a:bodyPr>
        <a:lstStyle/>
        <a:p>
          <a:pPr marL="0" lvl="0" indent="0" algn="l" defTabSz="800100">
            <a:lnSpc>
              <a:spcPct val="90000"/>
            </a:lnSpc>
            <a:spcBef>
              <a:spcPct val="0"/>
            </a:spcBef>
            <a:spcAft>
              <a:spcPct val="35000"/>
            </a:spcAft>
            <a:buNone/>
          </a:pPr>
          <a:r>
            <a:rPr lang="en-US" sz="1800" b="1" kern="1200" dirty="0"/>
            <a:t>Controller Script</a:t>
          </a:r>
        </a:p>
      </dsp:txBody>
      <dsp:txXfrm>
        <a:off x="4073288" y="1814998"/>
        <a:ext cx="2298436" cy="481515"/>
      </dsp:txXfrm>
    </dsp:sp>
    <dsp:sp modelId="{C5FFF6F4-90B5-4536-B3C9-AFCAFE3D3080}">
      <dsp:nvSpPr>
        <dsp:cNvPr id="0" name=""/>
        <dsp:cNvSpPr/>
      </dsp:nvSpPr>
      <dsp:spPr>
        <a:xfrm>
          <a:off x="4073288" y="2316876"/>
          <a:ext cx="2036644" cy="1827998"/>
        </a:xfrm>
        <a:prstGeom prst="rect">
          <a:avLst/>
        </a:prstGeom>
        <a:solidFill>
          <a:schemeClr val="lt1">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This part controls the bot for example forward or backwards depending on the user who can see the surrounding.</a:t>
          </a:r>
        </a:p>
      </dsp:txBody>
      <dsp:txXfrm>
        <a:off x="4073288" y="2316876"/>
        <a:ext cx="2036644" cy="1827998"/>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CABEB2-A6E2-4682-9589-E045A2B7AF28}" type="datetimeFigureOut">
              <a:rPr lang="en-GB" smtClean="0"/>
              <a:t>05/07/2020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5CE350-5D33-49C9-9F35-B17074F00AE6}" type="slidenum">
              <a:rPr lang="en-GB" smtClean="0"/>
              <a:t>‹#›</a:t>
            </a:fld>
            <a:endParaRPr lang="en-GB"/>
          </a:p>
        </p:txBody>
      </p:sp>
    </p:spTree>
    <p:extLst>
      <p:ext uri="{BB962C8B-B14F-4D97-AF65-F5344CB8AC3E}">
        <p14:creationId xmlns:p14="http://schemas.microsoft.com/office/powerpoint/2010/main" val="188535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DBA1A9-CEA6-43B6-8763-4A9BD50A59B6}" type="datetime1">
              <a:rPr lang="en-US" smtClean="0"/>
              <a:t>7/5/2020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1508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85E7859-43CF-408D-A7C9-0323285C13E0}" type="datetime1">
              <a:rPr lang="en-US" smtClean="0"/>
              <a:t>7/5/2020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4421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D6BB5E2B-82AB-4581-A156-E9E0EA92D332}" type="datetime1">
              <a:rPr lang="en-US" smtClean="0"/>
              <a:t>7/5/2020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60571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E5C5C19-4D0F-4C57-9DAE-A42E8DC7055F}" type="datetime1">
              <a:rPr lang="en-US" smtClean="0"/>
              <a:t>7/5/2020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56075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E529BFB-1D20-4003-996E-3BAF47ADB300}" type="datetime1">
              <a:rPr lang="en-US" smtClean="0"/>
              <a:t>7/5/2020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62107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BAD0200-2797-4B12-B0F7-ABE8D281CB80}" type="datetime1">
              <a:rPr lang="en-US" smtClean="0"/>
              <a:t>7/5/2020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22403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2188D1A-A13B-4D2A-AD21-007147EF7879}" type="datetime1">
              <a:rPr lang="en-US" smtClean="0"/>
              <a:t>7/5/2020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60665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141BF1-C53E-4762-A146-F5BD5F6B3D9D}" type="datetime1">
              <a:rPr lang="en-US" smtClean="0"/>
              <a:t>7/5/2020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9644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69778-A578-4B4F-99DC-67D0928CA26D}" type="datetime1">
              <a:rPr lang="en-US" smtClean="0"/>
              <a:t>7/5/2020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463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19DF465-934B-4D83-9BF6-29719FF76765}" type="datetime1">
              <a:rPr lang="en-US" smtClean="0"/>
              <a:t>7/5/2020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1764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20D1DA-E796-4534-9C29-38476D706F48}" type="datetime1">
              <a:rPr lang="en-US" smtClean="0"/>
              <a:t>7/5/2020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0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7AA482-7059-441F-99E5-2E3D8544A0F5}" type="datetime1">
              <a:rPr lang="en-US" smtClean="0"/>
              <a:t>7/5/2020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25048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F62610-1197-4339-850C-C786D0F8B1AE}" type="datetime1">
              <a:rPr lang="en-US" smtClean="0"/>
              <a:t>7/5/2020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206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5BF2F9D-04CF-4615-89BA-380C0C00A2EE}" type="datetime1">
              <a:rPr lang="en-US" smtClean="0"/>
              <a:t>7/5/2020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0940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28FB064-9088-4D2F-9639-D8CC0DC7F1D1}" type="datetime1">
              <a:rPr lang="en-US" smtClean="0"/>
              <a:t>7/5/2020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7162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83AE4214-459D-40B6-B82B-6782660F2F16}" type="datetime1">
              <a:rPr lang="en-US" smtClean="0"/>
              <a:t>7/5/2020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0607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3F48892-9595-4701-A8D9-28B8D05F72C7}" type="datetime1">
              <a:rPr lang="en-US" smtClean="0"/>
              <a:t>7/5/2020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2839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60">
          <a:fgClr>
            <a:srgbClr val="002060"/>
          </a:fgClr>
          <a:bgClr>
            <a:schemeClr val="bg1"/>
          </a:bgClr>
        </a:patt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4FEC54B-68C8-4E34-9EE8-48D9034F0849}" type="datetime1">
              <a:rPr lang="en-US" smtClean="0"/>
              <a:t>7/5/2020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1990358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5.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771650" y="2476500"/>
            <a:ext cx="8637588" cy="1828800"/>
          </a:xfrm>
        </p:spPr>
        <p:txBody>
          <a:bodyPr>
            <a:noAutofit/>
          </a:bodyPr>
          <a:lstStyle/>
          <a:p>
            <a:pPr algn="ctr"/>
            <a:r>
              <a:rPr lang="en-GB" sz="7200" dirty="0">
                <a:solidFill>
                  <a:srgbClr val="FFFF00"/>
                </a:solidFill>
                <a:latin typeface="Arial" panose="020B0604020202020204" pitchFamily="34" charset="0"/>
                <a:cs typeface="Arial" panose="020B0604020202020204" pitchFamily="34" charset="0"/>
              </a:rPr>
              <a:t>VR(Virtual Reality)-</a:t>
            </a:r>
            <a:br>
              <a:rPr lang="en-GB" sz="7200" dirty="0">
                <a:solidFill>
                  <a:srgbClr val="FFFF00"/>
                </a:solidFill>
                <a:latin typeface="Arial" panose="020B0604020202020204" pitchFamily="34" charset="0"/>
                <a:cs typeface="Arial" panose="020B0604020202020204" pitchFamily="34" charset="0"/>
              </a:rPr>
            </a:br>
            <a:r>
              <a:rPr lang="en-GB" sz="7200" dirty="0">
                <a:solidFill>
                  <a:srgbClr val="FFFF00"/>
                </a:solidFill>
                <a:latin typeface="Arial" panose="020B0604020202020204" pitchFamily="34" charset="0"/>
                <a:cs typeface="Arial" panose="020B0604020202020204" pitchFamily="34" charset="0"/>
              </a:rPr>
              <a:t>Bot</a:t>
            </a:r>
          </a:p>
        </p:txBody>
      </p:sp>
      <p:sp>
        <p:nvSpPr>
          <p:cNvPr id="7" name="Slide Number Placeholder 6"/>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60245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a:solidFill>
                  <a:srgbClr val="FFC000"/>
                </a:solidFill>
              </a:rPr>
              <a:t>Introduction to the BOT</a:t>
            </a:r>
          </a:p>
        </p:txBody>
      </p:sp>
      <p:sp>
        <p:nvSpPr>
          <p:cNvPr id="4" name="Content Placeholder 3"/>
          <p:cNvSpPr>
            <a:spLocks noGrp="1"/>
          </p:cNvSpPr>
          <p:nvPr>
            <p:ph idx="1"/>
          </p:nvPr>
        </p:nvSpPr>
        <p:spPr>
          <a:xfrm>
            <a:off x="1103312" y="2052919"/>
            <a:ext cx="8946541" cy="3746990"/>
          </a:xfrm>
        </p:spPr>
        <p:txBody>
          <a:bodyPr>
            <a:noAutofit/>
          </a:bodyPr>
          <a:lstStyle/>
          <a:p>
            <a:pPr marL="0" indent="0">
              <a:buNone/>
            </a:pPr>
            <a:r>
              <a:rPr lang="en-GB" sz="2200" dirty="0">
                <a:solidFill>
                  <a:srgbClr val="FFFF00"/>
                </a:solidFill>
              </a:rPr>
              <a:t>Virtual reality is a computer-generated simulation of a three-dimensional image or environment that can be interacted with in a seemingly real or physical way by a person using special electronic equipment, such as a helmet with a screen inside or gloves fitted with sensors.</a:t>
            </a:r>
          </a:p>
          <a:p>
            <a:pPr marL="0" indent="0">
              <a:buNone/>
            </a:pPr>
            <a:r>
              <a:rPr lang="en-GB" sz="2200" dirty="0">
                <a:solidFill>
                  <a:srgbClr val="FFFF00"/>
                </a:solidFill>
              </a:rPr>
              <a:t>The concept of virtual presence is the goal of the bot. Places with harsh conditions such as extreme heat or cold are the ones humans strive to explore but incapable of doing so due to the conditions. This is where VR bots can help develop a virtual environment with same surroundings but with comfort of home.</a:t>
            </a:r>
          </a:p>
        </p:txBody>
      </p:sp>
      <p:sp>
        <p:nvSpPr>
          <p:cNvPr id="5" name="Slide Number Placeholder 4"/>
          <p:cNvSpPr>
            <a:spLocks noGrp="1"/>
          </p:cNvSpPr>
          <p:nvPr>
            <p:ph type="sldNum" sz="quarter" idx="12"/>
          </p:nvPr>
        </p:nvSpPr>
        <p:spPr/>
        <p:txBody>
          <a:bodyPr/>
          <a:lstStyle/>
          <a:p>
            <a:r>
              <a:rPr lang="en-US" dirty="0"/>
              <a:t>2</a:t>
            </a:r>
          </a:p>
        </p:txBody>
      </p:sp>
    </p:spTree>
    <p:extLst>
      <p:ext uri="{BB962C8B-B14F-4D97-AF65-F5344CB8AC3E}">
        <p14:creationId xmlns:p14="http://schemas.microsoft.com/office/powerpoint/2010/main" val="224163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dirty="0">
                <a:solidFill>
                  <a:srgbClr val="FFC000"/>
                </a:solidFill>
              </a:rPr>
              <a:t>Components for the project</a:t>
            </a:r>
          </a:p>
        </p:txBody>
      </p:sp>
      <p:sp>
        <p:nvSpPr>
          <p:cNvPr id="5" name="Text Placeholder 4"/>
          <p:cNvSpPr>
            <a:spLocks noGrp="1"/>
          </p:cNvSpPr>
          <p:nvPr>
            <p:ph type="body" idx="1"/>
          </p:nvPr>
        </p:nvSpPr>
        <p:spPr/>
        <p:txBody>
          <a:bodyPr/>
          <a:lstStyle/>
          <a:p>
            <a:r>
              <a:rPr lang="en-GB" dirty="0">
                <a:solidFill>
                  <a:srgbClr val="FFFF00"/>
                </a:solidFill>
              </a:rPr>
              <a:t>RPI 3B+ Module</a:t>
            </a:r>
          </a:p>
        </p:txBody>
      </p:sp>
      <p:sp>
        <p:nvSpPr>
          <p:cNvPr id="9" name="Text Placeholder 8"/>
          <p:cNvSpPr>
            <a:spLocks noGrp="1"/>
          </p:cNvSpPr>
          <p:nvPr>
            <p:ph type="body" sz="half" idx="18"/>
          </p:nvPr>
        </p:nvSpPr>
        <p:spPr>
          <a:xfrm>
            <a:off x="652463" y="4827211"/>
            <a:ext cx="2940050" cy="1442960"/>
          </a:xfrm>
        </p:spPr>
        <p:txBody>
          <a:bodyPr>
            <a:noAutofit/>
          </a:bodyPr>
          <a:lstStyle/>
          <a:p>
            <a:r>
              <a:rPr lang="en-GB" sz="1300" dirty="0"/>
              <a:t>It will be used to used to control the servo motors according to the gyro data from the user’s headset phone. It will also be used to stream the </a:t>
            </a:r>
            <a:r>
              <a:rPr lang="en-GB" sz="1300" dirty="0" err="1"/>
              <a:t>rpi</a:t>
            </a:r>
            <a:r>
              <a:rPr lang="en-GB" sz="1300" dirty="0"/>
              <a:t> camera data to the headset.</a:t>
            </a:r>
          </a:p>
        </p:txBody>
      </p:sp>
      <p:sp>
        <p:nvSpPr>
          <p:cNvPr id="6" name="Text Placeholder 5"/>
          <p:cNvSpPr>
            <a:spLocks noGrp="1"/>
          </p:cNvSpPr>
          <p:nvPr>
            <p:ph type="body" sz="quarter" idx="3"/>
          </p:nvPr>
        </p:nvSpPr>
        <p:spPr/>
        <p:txBody>
          <a:bodyPr/>
          <a:lstStyle/>
          <a:p>
            <a:r>
              <a:rPr lang="en-GB" dirty="0">
                <a:solidFill>
                  <a:srgbClr val="FFFF00"/>
                </a:solidFill>
              </a:rPr>
              <a:t>L293D Motor driver</a:t>
            </a:r>
          </a:p>
        </p:txBody>
      </p:sp>
      <p:pic>
        <p:nvPicPr>
          <p:cNvPr id="27" name="Picture Placeholder 26"/>
          <p:cNvPicPr>
            <a:picLocks noGrp="1" noChangeAspect="1"/>
          </p:cNvPicPr>
          <p:nvPr>
            <p:ph type="pic" idx="21"/>
          </p:nvPr>
        </p:nvPicPr>
        <p:blipFill rotWithShape="1">
          <a:blip r:embed="rId2">
            <a:extLst>
              <a:ext uri="{28A0092B-C50C-407E-A947-70E740481C1C}">
                <a14:useLocalDpi xmlns:a14="http://schemas.microsoft.com/office/drawing/2010/main" val="0"/>
              </a:ext>
            </a:extLst>
          </a:blip>
          <a:srcRect l="-292" t="-591" r="-1" b="-471"/>
          <a:stretch/>
        </p:blipFill>
        <p:spPr>
          <a:xfrm>
            <a:off x="3823064" y="2209799"/>
            <a:ext cx="2996836" cy="1865812"/>
          </a:xfrm>
          <a:prstGeom prst="roundRect">
            <a:avLst>
              <a:gd name="adj" fmla="val 3496"/>
            </a:avLst>
          </a:prstGeom>
        </p:spPr>
      </p:pic>
      <p:sp>
        <p:nvSpPr>
          <p:cNvPr id="10" name="Text Placeholder 9"/>
          <p:cNvSpPr>
            <a:spLocks noGrp="1"/>
          </p:cNvSpPr>
          <p:nvPr>
            <p:ph type="body" sz="half" idx="19"/>
          </p:nvPr>
        </p:nvSpPr>
        <p:spPr>
          <a:xfrm>
            <a:off x="3888022" y="4827210"/>
            <a:ext cx="2934406" cy="1521339"/>
          </a:xfrm>
        </p:spPr>
        <p:txBody>
          <a:bodyPr>
            <a:normAutofit fontScale="92500" lnSpcReduction="10000"/>
          </a:bodyPr>
          <a:lstStyle/>
          <a:p>
            <a:r>
              <a:rPr lang="en-GB" dirty="0"/>
              <a:t>Motor require high amount of current whereas the controller circuit works on low current signals. So the function of motor drivers is to take a low-current control signal and then turn it into a higher-current signal that can drive a motor.</a:t>
            </a:r>
          </a:p>
        </p:txBody>
      </p:sp>
      <p:sp>
        <p:nvSpPr>
          <p:cNvPr id="7" name="Text Placeholder 6"/>
          <p:cNvSpPr>
            <a:spLocks noGrp="1"/>
          </p:cNvSpPr>
          <p:nvPr>
            <p:ph type="body" sz="quarter" idx="13"/>
          </p:nvPr>
        </p:nvSpPr>
        <p:spPr/>
        <p:txBody>
          <a:bodyPr/>
          <a:lstStyle/>
          <a:p>
            <a:r>
              <a:rPr lang="en-GB" dirty="0">
                <a:solidFill>
                  <a:srgbClr val="FFFF00"/>
                </a:solidFill>
              </a:rPr>
              <a:t>Tower Pro 996R</a:t>
            </a:r>
          </a:p>
        </p:txBody>
      </p:sp>
      <p:sp>
        <p:nvSpPr>
          <p:cNvPr id="11" name="Text Placeholder 10"/>
          <p:cNvSpPr>
            <a:spLocks noGrp="1"/>
          </p:cNvSpPr>
          <p:nvPr>
            <p:ph type="body" sz="half" idx="20"/>
          </p:nvPr>
        </p:nvSpPr>
        <p:spPr>
          <a:xfrm>
            <a:off x="7124575" y="4827208"/>
            <a:ext cx="2935997" cy="1521341"/>
          </a:xfrm>
        </p:spPr>
        <p:txBody>
          <a:bodyPr>
            <a:normAutofit fontScale="92500"/>
          </a:bodyPr>
          <a:lstStyle/>
          <a:p>
            <a:r>
              <a:rPr lang="en-GB" dirty="0"/>
              <a:t>A servomotor is a rotary actuator or linear actuator that allows for precise control of angular or linear position, velocity and acceleration. It consists of a suitable motor coupled to a sensor for position feedback</a:t>
            </a:r>
          </a:p>
          <a:p>
            <a:endParaRPr lang="en-GB" dirty="0"/>
          </a:p>
        </p:txBody>
      </p:sp>
      <p:pic>
        <p:nvPicPr>
          <p:cNvPr id="16" name="Picture Placeholder 15"/>
          <p:cNvPicPr>
            <a:picLocks noGrp="1" noChangeAspect="1"/>
          </p:cNvPicPr>
          <p:nvPr>
            <p:ph type="pic" idx="15"/>
          </p:nvPr>
        </p:nvPicPr>
        <p:blipFill rotWithShape="1">
          <a:blip r:embed="rId3">
            <a:extLst>
              <a:ext uri="{28A0092B-C50C-407E-A947-70E740481C1C}">
                <a14:useLocalDpi xmlns:a14="http://schemas.microsoft.com/office/drawing/2010/main" val="0"/>
              </a:ext>
            </a:extLst>
          </a:blip>
          <a:srcRect l="-320" r="141" b="470"/>
          <a:stretch/>
        </p:blipFill>
        <p:spPr>
          <a:xfrm>
            <a:off x="652463" y="2209799"/>
            <a:ext cx="2940050" cy="1848395"/>
          </a:xfrm>
        </p:spPr>
      </p:pic>
      <p:sp>
        <p:nvSpPr>
          <p:cNvPr id="29" name="Slide Number Placeholder 28"/>
          <p:cNvSpPr>
            <a:spLocks noGrp="1"/>
          </p:cNvSpPr>
          <p:nvPr>
            <p:ph type="sldNum" sz="quarter" idx="12"/>
          </p:nvPr>
        </p:nvSpPr>
        <p:spPr/>
        <p:txBody>
          <a:bodyPr/>
          <a:lstStyle/>
          <a:p>
            <a:fld id="{6D22F896-40B5-4ADD-8801-0D06FADFA095}" type="slidenum">
              <a:rPr lang="en-US" smtClean="0"/>
              <a:pPr/>
              <a:t>3</a:t>
            </a:fld>
            <a:endParaRPr lang="en-US" dirty="0"/>
          </a:p>
        </p:txBody>
      </p:sp>
      <p:pic>
        <p:nvPicPr>
          <p:cNvPr id="19" name="Picture 18">
            <a:extLst>
              <a:ext uri="{FF2B5EF4-FFF2-40B4-BE49-F238E27FC236}">
                <a16:creationId xmlns:a16="http://schemas.microsoft.com/office/drawing/2014/main" id="{654250A8-308D-40F9-99E8-CFD9B1C839E8}"/>
              </a:ext>
            </a:extLst>
          </p:cNvPr>
          <p:cNvPicPr>
            <a:picLocks noChangeAspect="1"/>
          </p:cNvPicPr>
          <p:nvPr/>
        </p:nvPicPr>
        <p:blipFill rotWithShape="1">
          <a:blip r:embed="rId4"/>
          <a:srcRect l="-1238" t="11886" r="207" b="12344"/>
          <a:stretch/>
        </p:blipFill>
        <p:spPr>
          <a:xfrm>
            <a:off x="7124575" y="2209798"/>
            <a:ext cx="2857592" cy="1848395"/>
          </a:xfrm>
          <a:prstGeom prst="rect">
            <a:avLst/>
          </a:prstGeom>
        </p:spPr>
      </p:pic>
    </p:spTree>
    <p:extLst>
      <p:ext uri="{BB962C8B-B14F-4D97-AF65-F5344CB8AC3E}">
        <p14:creationId xmlns:p14="http://schemas.microsoft.com/office/powerpoint/2010/main" val="19208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463" y="435300"/>
            <a:ext cx="9404723" cy="1400530"/>
          </a:xfrm>
        </p:spPr>
        <p:txBody>
          <a:bodyPr/>
          <a:lstStyle/>
          <a:p>
            <a:r>
              <a:rPr lang="en-GB" b="1" dirty="0">
                <a:solidFill>
                  <a:srgbClr val="FFC000"/>
                </a:solidFill>
              </a:rPr>
              <a:t>Components for the project</a:t>
            </a:r>
            <a:endParaRPr lang="en-GB" dirty="0"/>
          </a:p>
        </p:txBody>
      </p:sp>
      <p:sp>
        <p:nvSpPr>
          <p:cNvPr id="3" name="Text Placeholder 2"/>
          <p:cNvSpPr>
            <a:spLocks noGrp="1"/>
          </p:cNvSpPr>
          <p:nvPr>
            <p:ph type="body" idx="1"/>
          </p:nvPr>
        </p:nvSpPr>
        <p:spPr>
          <a:xfrm>
            <a:off x="652463" y="4364161"/>
            <a:ext cx="2940050" cy="576262"/>
          </a:xfrm>
        </p:spPr>
        <p:txBody>
          <a:bodyPr/>
          <a:lstStyle/>
          <a:p>
            <a:r>
              <a:rPr lang="en-GB" dirty="0">
                <a:solidFill>
                  <a:srgbClr val="FFFF00"/>
                </a:solidFill>
              </a:rPr>
              <a:t>RPI 5MP camera module</a:t>
            </a:r>
          </a:p>
        </p:txBody>
      </p:sp>
      <p:sp>
        <p:nvSpPr>
          <p:cNvPr id="5" name="Text Placeholder 4"/>
          <p:cNvSpPr>
            <a:spLocks noGrp="1"/>
          </p:cNvSpPr>
          <p:nvPr>
            <p:ph type="body" sz="half" idx="18"/>
          </p:nvPr>
        </p:nvSpPr>
        <p:spPr>
          <a:xfrm>
            <a:off x="652463" y="5018032"/>
            <a:ext cx="2940050" cy="1208597"/>
          </a:xfrm>
        </p:spPr>
        <p:txBody>
          <a:bodyPr>
            <a:normAutofit/>
          </a:bodyPr>
          <a:lstStyle/>
          <a:p>
            <a:r>
              <a:rPr lang="en-GB" dirty="0"/>
              <a:t>This will be used to take the video of wherever the bot is deployed and the data will be sent to the user’s headset through the </a:t>
            </a:r>
            <a:r>
              <a:rPr lang="en-GB" dirty="0" err="1"/>
              <a:t>rpi</a:t>
            </a:r>
            <a:r>
              <a:rPr lang="en-GB" dirty="0"/>
              <a:t> module</a:t>
            </a:r>
          </a:p>
        </p:txBody>
      </p:sp>
      <p:sp>
        <p:nvSpPr>
          <p:cNvPr id="6" name="Text Placeholder 5"/>
          <p:cNvSpPr>
            <a:spLocks noGrp="1"/>
          </p:cNvSpPr>
          <p:nvPr>
            <p:ph type="body" sz="quarter" idx="3"/>
          </p:nvPr>
        </p:nvSpPr>
        <p:spPr>
          <a:xfrm>
            <a:off x="3889374" y="4364161"/>
            <a:ext cx="2930525" cy="576262"/>
          </a:xfrm>
        </p:spPr>
        <p:txBody>
          <a:bodyPr/>
          <a:lstStyle/>
          <a:p>
            <a:r>
              <a:rPr lang="en-GB" dirty="0">
                <a:solidFill>
                  <a:srgbClr val="FFFF00"/>
                </a:solidFill>
              </a:rPr>
              <a:t>Geared Motor 12v/500rpm</a:t>
            </a:r>
          </a:p>
        </p:txBody>
      </p:sp>
      <p:sp>
        <p:nvSpPr>
          <p:cNvPr id="8" name="Text Placeholder 7"/>
          <p:cNvSpPr>
            <a:spLocks noGrp="1"/>
          </p:cNvSpPr>
          <p:nvPr>
            <p:ph type="body" sz="half" idx="19"/>
          </p:nvPr>
        </p:nvSpPr>
        <p:spPr>
          <a:xfrm>
            <a:off x="3897189" y="5018033"/>
            <a:ext cx="2934406" cy="933892"/>
          </a:xfrm>
        </p:spPr>
        <p:txBody>
          <a:bodyPr/>
          <a:lstStyle/>
          <a:p>
            <a:r>
              <a:rPr lang="en-GB" dirty="0"/>
              <a:t>Used to turn move the bot according to the user’s instruction</a:t>
            </a:r>
          </a:p>
        </p:txBody>
      </p:sp>
      <p:sp>
        <p:nvSpPr>
          <p:cNvPr id="9" name="Text Placeholder 8"/>
          <p:cNvSpPr>
            <a:spLocks noGrp="1"/>
          </p:cNvSpPr>
          <p:nvPr>
            <p:ph type="body" sz="quarter" idx="13"/>
          </p:nvPr>
        </p:nvSpPr>
        <p:spPr>
          <a:xfrm>
            <a:off x="7124700" y="4364161"/>
            <a:ext cx="2932113" cy="576262"/>
          </a:xfrm>
        </p:spPr>
        <p:txBody>
          <a:bodyPr/>
          <a:lstStyle/>
          <a:p>
            <a:r>
              <a:rPr lang="en-GB" dirty="0">
                <a:solidFill>
                  <a:srgbClr val="FFFF00"/>
                </a:solidFill>
              </a:rPr>
              <a:t>Basic VR headset and Phone</a:t>
            </a:r>
          </a:p>
        </p:txBody>
      </p:sp>
      <p:pic>
        <p:nvPicPr>
          <p:cNvPr id="19" name="Picture Placeholder 18"/>
          <p:cNvPicPr>
            <a:picLocks noGrp="1" noChangeAspect="1"/>
          </p:cNvPicPr>
          <p:nvPr>
            <p:ph type="pic" idx="22"/>
          </p:nvPr>
        </p:nvPicPr>
        <p:blipFill>
          <a:blip r:embed="rId2">
            <a:extLst>
              <a:ext uri="{28A0092B-C50C-407E-A947-70E740481C1C}">
                <a14:useLocalDpi xmlns:a14="http://schemas.microsoft.com/office/drawing/2010/main" val="0"/>
              </a:ext>
            </a:extLst>
          </a:blip>
          <a:srcRect t="4" b="4"/>
          <a:stretch>
            <a:fillRect/>
          </a:stretch>
        </p:blipFill>
        <p:spPr>
          <a:xfrm>
            <a:off x="7124700" y="1985963"/>
            <a:ext cx="2932113" cy="1951037"/>
          </a:xfrm>
        </p:spPr>
      </p:pic>
      <p:sp>
        <p:nvSpPr>
          <p:cNvPr id="11" name="Text Placeholder 10"/>
          <p:cNvSpPr>
            <a:spLocks noGrp="1"/>
          </p:cNvSpPr>
          <p:nvPr>
            <p:ph type="body" sz="half" idx="20"/>
          </p:nvPr>
        </p:nvSpPr>
        <p:spPr>
          <a:xfrm>
            <a:off x="7124575" y="4940423"/>
            <a:ext cx="2935997" cy="1286206"/>
          </a:xfrm>
        </p:spPr>
        <p:txBody>
          <a:bodyPr>
            <a:normAutofit lnSpcReduction="10000"/>
          </a:bodyPr>
          <a:lstStyle/>
          <a:p>
            <a:r>
              <a:rPr lang="en-GB" dirty="0"/>
              <a:t>Basic VR headset required for best experience of the surrounding. Any smartphone with VR capabilities will work fine to stream the data captured by the bot</a:t>
            </a:r>
          </a:p>
        </p:txBody>
      </p:sp>
      <p:sp>
        <p:nvSpPr>
          <p:cNvPr id="12" name="Slide Number Placeholder 11"/>
          <p:cNvSpPr>
            <a:spLocks noGrp="1"/>
          </p:cNvSpPr>
          <p:nvPr>
            <p:ph type="sldNum" sz="quarter" idx="12"/>
          </p:nvPr>
        </p:nvSpPr>
        <p:spPr/>
        <p:txBody>
          <a:bodyPr/>
          <a:lstStyle/>
          <a:p>
            <a:fld id="{6D22F896-40B5-4ADD-8801-0D06FADFA095}" type="slidenum">
              <a:rPr lang="en-US" smtClean="0"/>
              <a:pPr/>
              <a:t>4</a:t>
            </a:fld>
            <a:endParaRPr lang="en-US" dirty="0"/>
          </a:p>
        </p:txBody>
      </p:sp>
      <p:pic>
        <p:nvPicPr>
          <p:cNvPr id="15" name="Picture Placeholder 14"/>
          <p:cNvPicPr>
            <a:picLocks noGrp="1" noChangeAspect="1"/>
          </p:cNvPicPr>
          <p:nvPr>
            <p:ph type="pic" idx="15"/>
          </p:nvPr>
        </p:nvPicPr>
        <p:blipFill rotWithShape="1">
          <a:blip r:embed="rId3">
            <a:extLst>
              <a:ext uri="{28A0092B-C50C-407E-A947-70E740481C1C}">
                <a14:useLocalDpi xmlns:a14="http://schemas.microsoft.com/office/drawing/2010/main" val="0"/>
              </a:ext>
            </a:extLst>
          </a:blip>
          <a:srcRect l="273" t="-345" r="-1" b="-445"/>
          <a:stretch/>
        </p:blipFill>
        <p:spPr>
          <a:xfrm>
            <a:off x="652463" y="1986643"/>
            <a:ext cx="2940050" cy="1970314"/>
          </a:xfrm>
        </p:spPr>
      </p:pic>
      <p:pic>
        <p:nvPicPr>
          <p:cNvPr id="24" name="Picture 23">
            <a:extLst>
              <a:ext uri="{FF2B5EF4-FFF2-40B4-BE49-F238E27FC236}">
                <a16:creationId xmlns:a16="http://schemas.microsoft.com/office/drawing/2014/main" id="{DEA8DFAB-B096-4F1C-B74E-72D33EBB12C0}"/>
              </a:ext>
            </a:extLst>
          </p:cNvPr>
          <p:cNvPicPr>
            <a:picLocks noChangeAspect="1"/>
          </p:cNvPicPr>
          <p:nvPr/>
        </p:nvPicPr>
        <p:blipFill>
          <a:blip r:embed="rId4"/>
          <a:stretch>
            <a:fillRect/>
          </a:stretch>
        </p:blipFill>
        <p:spPr>
          <a:xfrm>
            <a:off x="3886201" y="1985963"/>
            <a:ext cx="2940050" cy="2024856"/>
          </a:xfrm>
          <a:prstGeom prst="rect">
            <a:avLst/>
          </a:prstGeom>
        </p:spPr>
      </p:pic>
    </p:spTree>
    <p:extLst>
      <p:ext uri="{BB962C8B-B14F-4D97-AF65-F5344CB8AC3E}">
        <p14:creationId xmlns:p14="http://schemas.microsoft.com/office/powerpoint/2010/main" val="796997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GB" b="1" dirty="0">
                <a:solidFill>
                  <a:srgbClr val="FFC000"/>
                </a:solidFill>
              </a:rPr>
              <a:t>Flow of the working of bot</a:t>
            </a:r>
          </a:p>
        </p:txBody>
      </p:sp>
      <p:sp>
        <p:nvSpPr>
          <p:cNvPr id="12" name="Slide Number Placeholder 11"/>
          <p:cNvSpPr>
            <a:spLocks noGrp="1"/>
          </p:cNvSpPr>
          <p:nvPr>
            <p:ph type="sldNum" sz="quarter" idx="12"/>
          </p:nvPr>
        </p:nvSpPr>
        <p:spPr/>
        <p:txBody>
          <a:bodyPr/>
          <a:lstStyle/>
          <a:p>
            <a:fld id="{6D22F896-40B5-4ADD-8801-0D06FADFA095}" type="slidenum">
              <a:rPr lang="en-US" smtClean="0"/>
              <a:pPr/>
              <a:t>5</a:t>
            </a:fld>
            <a:endParaRPr lang="en-US" dirty="0"/>
          </a:p>
        </p:txBody>
      </p:sp>
      <p:graphicFrame>
        <p:nvGraphicFramePr>
          <p:cNvPr id="31" name="Content Placeholder 30"/>
          <p:cNvGraphicFramePr>
            <a:graphicFrameLocks noGrp="1"/>
          </p:cNvGraphicFramePr>
          <p:nvPr>
            <p:ph idx="1"/>
            <p:extLst>
              <p:ext uri="{D42A27DB-BD31-4B8C-83A1-F6EECF244321}">
                <p14:modId xmlns:p14="http://schemas.microsoft.com/office/powerpoint/2010/main" val="430516252"/>
              </p:ext>
            </p:extLst>
          </p:nvPr>
        </p:nvGraphicFramePr>
        <p:xfrm>
          <a:off x="1103312" y="1428206"/>
          <a:ext cx="6612482" cy="5077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 name="Rounded Rectangle 31"/>
          <p:cNvSpPr/>
          <p:nvPr/>
        </p:nvSpPr>
        <p:spPr>
          <a:xfrm>
            <a:off x="7855132" y="2244266"/>
            <a:ext cx="2830286" cy="22903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E865E798-A34C-40BD-BC18-99CB9660B1B8}"/>
              </a:ext>
            </a:extLst>
          </p:cNvPr>
          <p:cNvPicPr>
            <a:picLocks noChangeAspect="1"/>
          </p:cNvPicPr>
          <p:nvPr/>
        </p:nvPicPr>
        <p:blipFill>
          <a:blip r:embed="rId7"/>
          <a:stretch>
            <a:fillRect/>
          </a:stretch>
        </p:blipFill>
        <p:spPr>
          <a:xfrm>
            <a:off x="7782153" y="2127496"/>
            <a:ext cx="3209499" cy="24071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44679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Streaming</a:t>
            </a:r>
          </a:p>
        </p:txBody>
      </p:sp>
      <p:sp>
        <p:nvSpPr>
          <p:cNvPr id="3" name="Content Placeholder 2"/>
          <p:cNvSpPr>
            <a:spLocks noGrp="1"/>
          </p:cNvSpPr>
          <p:nvPr>
            <p:ph idx="1"/>
          </p:nvPr>
        </p:nvSpPr>
        <p:spPr/>
        <p:txBody>
          <a:bodyPr/>
          <a:lstStyle/>
          <a:p>
            <a:r>
              <a:rPr lang="en-GB" dirty="0"/>
              <a:t>Using the UV4L platform</a:t>
            </a:r>
          </a:p>
          <a:p>
            <a:endParaRPr lang="en-GB" dirty="0"/>
          </a:p>
          <a:p>
            <a:r>
              <a:rPr lang="en-GB" dirty="0"/>
              <a:t>Custom website to output the </a:t>
            </a:r>
            <a:r>
              <a:rPr lang="en-GB" dirty="0" err="1"/>
              <a:t>vr</a:t>
            </a:r>
            <a:endParaRPr lang="en-GB" dirty="0"/>
          </a:p>
          <a:p>
            <a:endParaRPr lang="en-GB" dirty="0"/>
          </a:p>
          <a:p>
            <a:r>
              <a:rPr lang="en-GB" dirty="0"/>
              <a:t>Video streaming with minimum latency</a:t>
            </a:r>
          </a:p>
          <a:p>
            <a:endParaRPr lang="en-GB" dirty="0"/>
          </a:p>
          <a:p>
            <a:pPr marL="0" indent="0">
              <a:buNone/>
            </a:pPr>
            <a:endParaRPr lang="en-GB" dirty="0"/>
          </a:p>
        </p:txBody>
      </p:sp>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94953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Movement controls</a:t>
            </a:r>
          </a:p>
        </p:txBody>
      </p:sp>
      <p:sp>
        <p:nvSpPr>
          <p:cNvPr id="3" name="Content Placeholder 2"/>
          <p:cNvSpPr>
            <a:spLocks noGrp="1"/>
          </p:cNvSpPr>
          <p:nvPr>
            <p:ph idx="1"/>
          </p:nvPr>
        </p:nvSpPr>
        <p:spPr/>
        <p:txBody>
          <a:bodyPr/>
          <a:lstStyle/>
          <a:p>
            <a:r>
              <a:rPr lang="en-GB" dirty="0"/>
              <a:t>Taking keyboard input from remote </a:t>
            </a:r>
            <a:r>
              <a:rPr lang="en-GB" dirty="0" err="1"/>
              <a:t>Rpi</a:t>
            </a:r>
            <a:r>
              <a:rPr lang="en-GB" dirty="0"/>
              <a:t> terminal</a:t>
            </a:r>
          </a:p>
          <a:p>
            <a:endParaRPr lang="en-GB" dirty="0"/>
          </a:p>
          <a:p>
            <a:r>
              <a:rPr lang="en-GB" dirty="0"/>
              <a:t>Realtime input taken with curses library</a:t>
            </a:r>
          </a:p>
          <a:p>
            <a:endParaRPr lang="en-GB" dirty="0"/>
          </a:p>
          <a:p>
            <a:r>
              <a:rPr lang="en-GB" dirty="0"/>
              <a:t>Motors on the chassis controlled with the </a:t>
            </a:r>
            <a:r>
              <a:rPr lang="en-GB" dirty="0" err="1"/>
              <a:t>Rpi</a:t>
            </a:r>
            <a:r>
              <a:rPr lang="en-GB" dirty="0"/>
              <a:t> GPIO pins using L293D driver</a:t>
            </a:r>
          </a:p>
          <a:p>
            <a:endParaRPr lang="en-GB" dirty="0"/>
          </a:p>
          <a:p>
            <a:r>
              <a:rPr lang="en-GB" dirty="0"/>
              <a:t>External power supply for motors</a:t>
            </a:r>
          </a:p>
        </p:txBody>
      </p:sp>
      <p:sp>
        <p:nvSpPr>
          <p:cNvPr id="4" name="Slide Number Placeholder 3"/>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682757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Pan – Tilt Camera</a:t>
            </a:r>
          </a:p>
        </p:txBody>
      </p:sp>
      <p:sp>
        <p:nvSpPr>
          <p:cNvPr id="3" name="Content Placeholder 2"/>
          <p:cNvSpPr>
            <a:spLocks noGrp="1"/>
          </p:cNvSpPr>
          <p:nvPr>
            <p:ph idx="1"/>
          </p:nvPr>
        </p:nvSpPr>
        <p:spPr/>
        <p:txBody>
          <a:bodyPr/>
          <a:lstStyle/>
          <a:p>
            <a:r>
              <a:rPr lang="en-GB" dirty="0"/>
              <a:t>Phones gyro data is taken from Wireless IMU</a:t>
            </a:r>
          </a:p>
          <a:p>
            <a:endParaRPr lang="en-GB" dirty="0"/>
          </a:p>
          <a:p>
            <a:r>
              <a:rPr lang="en-GB" dirty="0"/>
              <a:t>Python Socket script to get the data from the phone</a:t>
            </a:r>
          </a:p>
          <a:p>
            <a:endParaRPr lang="en-GB" dirty="0"/>
          </a:p>
          <a:p>
            <a:r>
              <a:rPr lang="en-GB" dirty="0"/>
              <a:t>Get the accelerometer and gyroscope data and convert them to different angles</a:t>
            </a:r>
          </a:p>
          <a:p>
            <a:endParaRPr lang="en-GB" dirty="0"/>
          </a:p>
          <a:p>
            <a:r>
              <a:rPr lang="en-GB" dirty="0"/>
              <a:t>Using the RPi GPIO pins control the 2 servos for pan and tilt</a:t>
            </a:r>
          </a:p>
        </p:txBody>
      </p:sp>
      <p:sp>
        <p:nvSpPr>
          <p:cNvPr id="4" name="Slide Number Placeholder 3"/>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932928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55F0F-3426-4322-AF3B-27AF6046D1CA}"/>
              </a:ext>
            </a:extLst>
          </p:cNvPr>
          <p:cNvSpPr>
            <a:spLocks noGrp="1"/>
          </p:cNvSpPr>
          <p:nvPr>
            <p:ph type="title"/>
          </p:nvPr>
        </p:nvSpPr>
        <p:spPr/>
        <p:txBody>
          <a:bodyPr/>
          <a:lstStyle/>
          <a:p>
            <a:r>
              <a:rPr lang="en-US" dirty="0"/>
              <a:t> </a:t>
            </a:r>
            <a:endParaRPr lang="en-IN" dirty="0"/>
          </a:p>
        </p:txBody>
      </p:sp>
      <p:sp>
        <p:nvSpPr>
          <p:cNvPr id="4" name="Slide Number Placeholder 3">
            <a:extLst>
              <a:ext uri="{FF2B5EF4-FFF2-40B4-BE49-F238E27FC236}">
                <a16:creationId xmlns:a16="http://schemas.microsoft.com/office/drawing/2014/main" id="{EA426FF4-AF19-4667-8231-9419CE302ACF}"/>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8" name="Untitled11">
            <a:hlinkClick r:id="" action="ppaction://media"/>
            <a:extLst>
              <a:ext uri="{FF2B5EF4-FFF2-40B4-BE49-F238E27FC236}">
                <a16:creationId xmlns:a16="http://schemas.microsoft.com/office/drawing/2014/main" id="{384EE46C-3E17-4CBC-BA06-AB0E501E8D0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513"/>
          </a:xfrm>
        </p:spPr>
      </p:pic>
    </p:spTree>
    <p:extLst>
      <p:ext uri="{BB962C8B-B14F-4D97-AF65-F5344CB8AC3E}">
        <p14:creationId xmlns:p14="http://schemas.microsoft.com/office/powerpoint/2010/main" val="367271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590</TotalTime>
  <Words>534</Words>
  <Application>Microsoft Office PowerPoint</Application>
  <PresentationFormat>Widescreen</PresentationFormat>
  <Paragraphs>57</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Wingdings 3</vt:lpstr>
      <vt:lpstr>Ion</vt:lpstr>
      <vt:lpstr>VR(Virtual Reality)- Bot</vt:lpstr>
      <vt:lpstr>Introduction to the BOT</vt:lpstr>
      <vt:lpstr>Components for the project</vt:lpstr>
      <vt:lpstr>Components for the project</vt:lpstr>
      <vt:lpstr>Flow of the working of bot</vt:lpstr>
      <vt:lpstr>The Streaming</vt:lpstr>
      <vt:lpstr>The Movement controls</vt:lpstr>
      <vt:lpstr>Pan – Tilt Camera</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VR(Virtual Reality)- Bot</dc:title>
  <dc:creator>naughtymoiz24@gmail.com</dc:creator>
  <cp:lastModifiedBy>R Narayan</cp:lastModifiedBy>
  <cp:revision>25</cp:revision>
  <dcterms:created xsi:type="dcterms:W3CDTF">2020-07-03T10:12:17Z</dcterms:created>
  <dcterms:modified xsi:type="dcterms:W3CDTF">2020-07-05T12:12:49Z</dcterms:modified>
</cp:coreProperties>
</file>